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2" r:id="rId3"/>
    <p:sldId id="279" r:id="rId4"/>
    <p:sldId id="280" r:id="rId5"/>
    <p:sldId id="281" r:id="rId6"/>
    <p:sldId id="264" r:id="rId7"/>
    <p:sldId id="273" r:id="rId8"/>
    <p:sldId id="274" r:id="rId9"/>
    <p:sldId id="284" r:id="rId10"/>
    <p:sldId id="285" r:id="rId11"/>
    <p:sldId id="265" r:id="rId12"/>
    <p:sldId id="270" r:id="rId13"/>
    <p:sldId id="275" r:id="rId14"/>
    <p:sldId id="286" r:id="rId15"/>
    <p:sldId id="266" r:id="rId16"/>
    <p:sldId id="271" r:id="rId17"/>
    <p:sldId id="276" r:id="rId18"/>
    <p:sldId id="287" r:id="rId19"/>
    <p:sldId id="288" r:id="rId20"/>
    <p:sldId id="267" r:id="rId21"/>
    <p:sldId id="272" r:id="rId22"/>
    <p:sldId id="277" r:id="rId23"/>
    <p:sldId id="289" r:id="rId24"/>
    <p:sldId id="290" r:id="rId25"/>
    <p:sldId id="268" r:id="rId26"/>
    <p:sldId id="263" r:id="rId27"/>
    <p:sldId id="278" r:id="rId28"/>
    <p:sldId id="291" r:id="rId29"/>
    <p:sldId id="293" r:id="rId30"/>
    <p:sldId id="282" r:id="rId31"/>
    <p:sldId id="283" r:id="rId32"/>
  </p:sldIdLst>
  <p:sldSz cx="12192000" cy="6858000"/>
  <p:notesSz cx="6819900" cy="9931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355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7" orient="horz" pos="3997" userDrawn="1">
          <p15:clr>
            <a:srgbClr val="A4A3A4"/>
          </p15:clr>
        </p15:guide>
        <p15:guide id="8" orient="horz" pos="984" userDrawn="1">
          <p15:clr>
            <a:srgbClr val="A4A3A4"/>
          </p15:clr>
        </p15:guide>
        <p15:guide id="9" orient="horz" pos="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F0B"/>
    <a:srgbClr val="075884"/>
    <a:srgbClr val="1D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9" autoAdjust="0"/>
    <p:restoredTop sz="93702" autoAdjust="0"/>
  </p:normalViewPr>
  <p:slideViewPr>
    <p:cSldViewPr snapToGrid="0" snapToObjects="1">
      <p:cViewPr varScale="1">
        <p:scale>
          <a:sx n="70" d="100"/>
          <a:sy n="70" d="100"/>
        </p:scale>
        <p:origin x="852" y="60"/>
      </p:cViewPr>
      <p:guideLst>
        <p:guide pos="7355"/>
        <p:guide pos="325"/>
        <p:guide pos="3840"/>
        <p:guide orient="horz" pos="3997"/>
        <p:guide orient="horz" pos="984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205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handoutMaster" Target="handoutMasters/handout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notesMaster" Target="notesMasters/notesMaster1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908" cy="4986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62449" y="1"/>
            <a:ext cx="2955908" cy="4986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D159F-7700-8447-AAB2-3CF5736FC789}" type="datetime1">
              <a:rPr lang="es-EC" smtClean="0"/>
              <a:t>6/1/2019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2795"/>
            <a:ext cx="2955908" cy="4986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62449" y="9432795"/>
            <a:ext cx="2955908" cy="4986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9AAD4-7FFE-4F53-A5D5-882F3278EF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75628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829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829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0E6D48-41A8-BB4E-A22C-A479CAA55D27}" type="datetime1">
              <a:rPr lang="es-EC" smtClean="0"/>
              <a:t>6/1/2019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1990" y="4779486"/>
            <a:ext cx="5455920" cy="391048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55290" cy="4982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63032" y="9433107"/>
            <a:ext cx="2955290" cy="4982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623796-B7DF-49C4-82BF-F9EF50F3E656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62117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3796-B7DF-49C4-82BF-F9EF50F3E656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5840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3796-B7DF-49C4-82BF-F9EF50F3E656}" type="slidenum">
              <a:rPr lang="es-EC" smtClean="0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5840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3796-B7DF-49C4-82BF-F9EF50F3E656}" type="slidenum">
              <a:rPr lang="es-EC" smtClean="0"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58405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3796-B7DF-49C4-82BF-F9EF50F3E656}" type="slidenum">
              <a:rPr lang="es-EC" smtClean="0"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58405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3796-B7DF-49C4-82BF-F9EF50F3E656}" type="slidenum">
              <a:rPr lang="es-EC" smtClean="0"/>
              <a:t>20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5840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3796-B7DF-49C4-82BF-F9EF50F3E656}" type="slidenum">
              <a:rPr lang="es-EC" smtClean="0"/>
              <a:t>25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58405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3796-B7DF-49C4-82BF-F9EF50F3E656}" type="slidenum">
              <a:rPr lang="es-EC" smtClean="0"/>
              <a:t>30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8897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72061" y="2521575"/>
            <a:ext cx="10363200" cy="493295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255361" y="3114675"/>
            <a:ext cx="4279900" cy="1245290"/>
          </a:xfrm>
        </p:spPr>
        <p:txBody>
          <a:bodyPr vert="horz" lIns="0" tIns="0" rIns="91440" bIns="45720" rtlCol="0" anchor="t">
            <a:noAutofit/>
          </a:bodyPr>
          <a:lstStyle>
            <a:lvl1pPr algn="r">
              <a:defRPr lang="es-ES" sz="20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n-US"/>
            </a:lvl5pPr>
          </a:lstStyle>
          <a:p>
            <a:pPr lvl="0" algn="r">
              <a:spcBef>
                <a:spcPct val="0"/>
              </a:spcBef>
              <a:buNone/>
            </a:pPr>
            <a:r>
              <a:rPr lang="es-ES" dirty="0"/>
              <a:t>Editar el estilo de texto del patrón</a:t>
            </a:r>
          </a:p>
        </p:txBody>
      </p:sp>
      <p:sp>
        <p:nvSpPr>
          <p:cNvPr id="18" name="Marcador de texto 16"/>
          <p:cNvSpPr>
            <a:spLocks noGrp="1"/>
          </p:cNvSpPr>
          <p:nvPr>
            <p:ph type="body" sz="quarter" idx="11"/>
          </p:nvPr>
        </p:nvSpPr>
        <p:spPr>
          <a:xfrm>
            <a:off x="7255361" y="5798241"/>
            <a:ext cx="4279900" cy="682625"/>
          </a:xfrm>
        </p:spPr>
        <p:txBody>
          <a:bodyPr vert="horz" lIns="0" tIns="0" rIns="91440" bIns="45720" rtlCol="0" anchor="t">
            <a:noAutofit/>
          </a:bodyPr>
          <a:lstStyle>
            <a:lvl1pPr algn="r">
              <a:defRPr lang="es-ES" sz="18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n-US"/>
            </a:lvl5pPr>
          </a:lstStyle>
          <a:p>
            <a:pPr lvl="0" algn="r">
              <a:spcBef>
                <a:spcPct val="0"/>
              </a:spcBef>
              <a:buNone/>
            </a:pPr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3549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plantilla ppt-0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341154" y="1087248"/>
            <a:ext cx="11526778" cy="669925"/>
          </a:xfrm>
        </p:spPr>
        <p:txBody>
          <a:bodyPr anchor="b"/>
          <a:lstStyle>
            <a:lvl1pPr>
              <a:defRPr sz="2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13128" y="6168064"/>
            <a:ext cx="554804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7239577-EDE4-8942-A2C4-41DDD24198AF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2" name="Marcador de contenido 10"/>
          <p:cNvSpPr>
            <a:spLocks noGrp="1"/>
          </p:cNvSpPr>
          <p:nvPr>
            <p:ph sz="quarter" idx="13"/>
          </p:nvPr>
        </p:nvSpPr>
        <p:spPr>
          <a:xfrm>
            <a:off x="341154" y="1997075"/>
            <a:ext cx="11526778" cy="3871201"/>
          </a:xfrm>
        </p:spPr>
        <p:txBody>
          <a:bodyPr lIns="0" bIns="0"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7277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-0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41154" y="1087248"/>
            <a:ext cx="11526778" cy="669925"/>
          </a:xfrm>
        </p:spPr>
        <p:txBody>
          <a:bodyPr anchor="b"/>
          <a:lstStyle>
            <a:lvl1pPr>
              <a:defRPr sz="2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13128" y="6168064"/>
            <a:ext cx="554804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7239577-EDE4-8942-A2C4-41DDD24198AF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Marcador de contenido 10"/>
          <p:cNvSpPr>
            <a:spLocks noGrp="1"/>
          </p:cNvSpPr>
          <p:nvPr>
            <p:ph sz="quarter" idx="13"/>
          </p:nvPr>
        </p:nvSpPr>
        <p:spPr>
          <a:xfrm>
            <a:off x="341154" y="1997075"/>
            <a:ext cx="11526778" cy="3871201"/>
          </a:xfrm>
        </p:spPr>
        <p:txBody>
          <a:bodyPr lIns="0" bIns="0"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0058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-06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41154" y="1087248"/>
            <a:ext cx="11526778" cy="669925"/>
          </a:xfrm>
        </p:spPr>
        <p:txBody>
          <a:bodyPr anchor="b"/>
          <a:lstStyle>
            <a:lvl1pPr>
              <a:defRPr sz="2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13128" y="6168064"/>
            <a:ext cx="554804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7239577-EDE4-8942-A2C4-41DDD24198AF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Marcador de contenido 10"/>
          <p:cNvSpPr>
            <a:spLocks noGrp="1"/>
          </p:cNvSpPr>
          <p:nvPr>
            <p:ph sz="quarter" idx="13"/>
          </p:nvPr>
        </p:nvSpPr>
        <p:spPr>
          <a:xfrm>
            <a:off x="341154" y="1997075"/>
            <a:ext cx="11526778" cy="3871201"/>
          </a:xfrm>
        </p:spPr>
        <p:txBody>
          <a:bodyPr lIns="0" bIns="0"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8904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1172061" y="2521575"/>
            <a:ext cx="10363200" cy="493295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10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255361" y="3114675"/>
            <a:ext cx="4279900" cy="1245290"/>
          </a:xfrm>
        </p:spPr>
        <p:txBody>
          <a:bodyPr vert="horz" lIns="0" tIns="0" rIns="91440" bIns="45720" rtlCol="0" anchor="t">
            <a:noAutofit/>
          </a:bodyPr>
          <a:lstStyle>
            <a:lvl1pPr algn="r">
              <a:defRPr lang="es-ES" sz="20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n-US"/>
            </a:lvl5pPr>
          </a:lstStyle>
          <a:p>
            <a:pPr lvl="0" algn="r">
              <a:spcBef>
                <a:spcPct val="0"/>
              </a:spcBef>
              <a:buNone/>
            </a:pPr>
            <a:r>
              <a:rPr lang="es-ES" dirty="0"/>
              <a:t>Editar el estilo de texto del patrón</a:t>
            </a:r>
          </a:p>
        </p:txBody>
      </p:sp>
      <p:sp>
        <p:nvSpPr>
          <p:cNvPr id="12" name="Marcador de texto 16"/>
          <p:cNvSpPr>
            <a:spLocks noGrp="1"/>
          </p:cNvSpPr>
          <p:nvPr>
            <p:ph type="body" sz="quarter" idx="11"/>
          </p:nvPr>
        </p:nvSpPr>
        <p:spPr>
          <a:xfrm>
            <a:off x="7255361" y="5798241"/>
            <a:ext cx="4279900" cy="682625"/>
          </a:xfrm>
        </p:spPr>
        <p:txBody>
          <a:bodyPr vert="horz" lIns="0" tIns="0" rIns="91440" bIns="45720" rtlCol="0" anchor="t">
            <a:noAutofit/>
          </a:bodyPr>
          <a:lstStyle>
            <a:lvl1pPr algn="r">
              <a:defRPr lang="es-ES" sz="18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n-US"/>
            </a:lvl5pPr>
          </a:lstStyle>
          <a:p>
            <a:pPr lvl="0" algn="r">
              <a:spcBef>
                <a:spcPct val="0"/>
              </a:spcBef>
              <a:buNone/>
            </a:pPr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5877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75733" y="577278"/>
            <a:ext cx="11006667" cy="669925"/>
          </a:xfrm>
          <a:prstGeom prst="rect">
            <a:avLst/>
          </a:prstGeom>
        </p:spPr>
        <p:txBody>
          <a:bodyPr vert="horz" lIns="0" tIns="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75733" y="1427748"/>
            <a:ext cx="11006667" cy="4807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164404" y="6356353"/>
            <a:ext cx="50959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75733" y="6350627"/>
            <a:ext cx="55480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39577-EDE4-8942-A2C4-41DDD24198A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610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0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jpeg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46749" y="2521575"/>
            <a:ext cx="5788511" cy="2447300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RESULTADOS </a:t>
            </a:r>
            <a:r>
              <a:rPr lang="es-EC" dirty="0"/>
              <a:t>GENERALES</a:t>
            </a:r>
            <a:r>
              <a:rPr lang="en-US" dirty="0"/>
              <a:t> DEL PROCESO DE EVALUACIÓN TÉCNICA A CINCO PROYECTOS DEL SECTOR HIDROCARBURÍFERO</a:t>
            </a:r>
          </a:p>
        </p:txBody>
      </p:sp>
    </p:spTree>
    <p:extLst>
      <p:ext uri="{BB962C8B-B14F-4D97-AF65-F5344CB8AC3E}">
        <p14:creationId xmlns:p14="http://schemas.microsoft.com/office/powerpoint/2010/main" val="1880575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55530" y="1174808"/>
            <a:ext cx="354769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2400" dirty="0"/>
              <a:t>REFINERÍA DE ESMERALDAS</a:t>
            </a:r>
          </a:p>
        </p:txBody>
      </p:sp>
      <p:pic>
        <p:nvPicPr>
          <p:cNvPr id="7" name="Imagen 6" descr="Refineria de Esmeraldas - Ha sido necesiario ubicar puntos de enfriamiento para controlar la temperatura de la FCC, adquirida durante el proyecto de Rehabilitación. - 2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1366" y="2216169"/>
            <a:ext cx="5253506" cy="348483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5530" y="1600671"/>
            <a:ext cx="29276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400" b="1" dirty="0">
                <a:solidFill>
                  <a:schemeClr val="tx2"/>
                </a:solidFill>
              </a:rPr>
              <a:t>REGENERADOR FCC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DBB634D6-AB59-F841-86C6-5AA726F03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9831" y="1765649"/>
            <a:ext cx="1065090" cy="426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38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46749" y="2521575"/>
            <a:ext cx="5788511" cy="2447300"/>
          </a:xfrm>
        </p:spPr>
        <p:txBody>
          <a:bodyPr>
            <a:normAutofit/>
          </a:bodyPr>
          <a:lstStyle/>
          <a:p>
            <a:r>
              <a:rPr lang="en-US" dirty="0"/>
              <a:t>REFINERÍA DEL PACÍFICO - RDP </a:t>
            </a:r>
            <a:br>
              <a:rPr lang="en-US" dirty="0"/>
            </a:br>
            <a:r>
              <a:rPr lang="es-PA" dirty="0"/>
              <a:t>RSP Energy LTD (Reino Unido)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8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09566" y="1353389"/>
            <a:ext cx="4351793" cy="4411464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marL="285750" indent="-28575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sz="1700" b="1" dirty="0">
                <a:solidFill>
                  <a:srgbClr val="303030"/>
                </a:solidFill>
              </a:rPr>
              <a:t>USD 156 MM (23%) de sobrecostos </a:t>
            </a:r>
            <a:r>
              <a:rPr lang="es-EC" sz="1700" dirty="0">
                <a:solidFill>
                  <a:srgbClr val="303030"/>
                </a:solidFill>
              </a:rPr>
              <a:t>en obras tempranas: terrenos, vías y campamentos, plataforma y acueducto.</a:t>
            </a:r>
          </a:p>
          <a:p>
            <a:pPr marL="285750" indent="-28575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sz="1600" dirty="0">
                <a:solidFill>
                  <a:schemeClr val="tx2"/>
                </a:solidFill>
              </a:rPr>
              <a:t>La empresa que </a:t>
            </a:r>
            <a:r>
              <a:rPr lang="es-EC" sz="1600" dirty="0" err="1">
                <a:solidFill>
                  <a:schemeClr val="tx2"/>
                </a:solidFill>
              </a:rPr>
              <a:t>gerenció</a:t>
            </a:r>
            <a:r>
              <a:rPr lang="es-EC" sz="1600" dirty="0">
                <a:solidFill>
                  <a:schemeClr val="tx2"/>
                </a:solidFill>
              </a:rPr>
              <a:t> el proyecto recomendó que se adelantara la construcción de obras tempranas. RDP siguió esta sugerencia, aunque era prematura y no había una estrategia clara de financiamiento.</a:t>
            </a:r>
          </a:p>
          <a:p>
            <a:pPr marL="285750" indent="-28575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sz="1700" b="1" dirty="0">
                <a:solidFill>
                  <a:srgbClr val="303030"/>
                </a:solidFill>
              </a:rPr>
              <a:t>Posible conflicto de intereses: la empresa que </a:t>
            </a:r>
            <a:r>
              <a:rPr lang="es-EC" sz="1700" b="1" dirty="0" err="1">
                <a:solidFill>
                  <a:srgbClr val="303030"/>
                </a:solidFill>
              </a:rPr>
              <a:t>gerenció</a:t>
            </a:r>
            <a:r>
              <a:rPr lang="es-EC" sz="1700" b="1" dirty="0">
                <a:solidFill>
                  <a:srgbClr val="303030"/>
                </a:solidFill>
              </a:rPr>
              <a:t> el proyecto realizó  también estudios de ingeniería</a:t>
            </a:r>
            <a:r>
              <a:rPr lang="es-EC" sz="1700" dirty="0">
                <a:solidFill>
                  <a:srgbClr val="303030"/>
                </a:solidFill>
              </a:rPr>
              <a:t>.</a:t>
            </a:r>
          </a:p>
          <a:p>
            <a:pPr marL="285750" indent="-28575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sz="1700" b="1" dirty="0">
                <a:solidFill>
                  <a:srgbClr val="303030"/>
                </a:solidFill>
              </a:rPr>
              <a:t>117 estudios realizados a un costo de USD 395 MM. </a:t>
            </a:r>
            <a:r>
              <a:rPr lang="es-EC" sz="1700" dirty="0">
                <a:solidFill>
                  <a:srgbClr val="303030"/>
                </a:solidFill>
              </a:rPr>
              <a:t>La evaluadora estima que solo 30% de los estudios podría ser reutilizado. </a:t>
            </a:r>
          </a:p>
          <a:p>
            <a:pPr marL="285750" indent="-28575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sz="1700" dirty="0">
                <a:solidFill>
                  <a:srgbClr val="303030"/>
                </a:solidFill>
              </a:rPr>
              <a:t>Hubo un </a:t>
            </a:r>
            <a:r>
              <a:rPr lang="es-EC" sz="1700" b="1" dirty="0">
                <a:solidFill>
                  <a:srgbClr val="303030"/>
                </a:solidFill>
              </a:rPr>
              <a:t>sobrecosto del 10% </a:t>
            </a:r>
            <a:r>
              <a:rPr lang="es-EC" sz="1700" dirty="0">
                <a:solidFill>
                  <a:srgbClr val="303030"/>
                </a:solidFill>
              </a:rPr>
              <a:t>en contratos complementarios/modificatorios. </a:t>
            </a:r>
          </a:p>
          <a:p>
            <a:pPr marL="285750" indent="-28575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sz="1700" b="1" dirty="0">
                <a:solidFill>
                  <a:srgbClr val="303030"/>
                </a:solidFill>
              </a:rPr>
              <a:t>En los contratos de licencias, </a:t>
            </a:r>
            <a:r>
              <a:rPr lang="es-EC" sz="1700" dirty="0">
                <a:solidFill>
                  <a:srgbClr val="303030"/>
                </a:solidFill>
              </a:rPr>
              <a:t>el </a:t>
            </a:r>
            <a:r>
              <a:rPr lang="es-EC" sz="1700" b="1" dirty="0">
                <a:solidFill>
                  <a:srgbClr val="303030"/>
                </a:solidFill>
              </a:rPr>
              <a:t>sobrecosto</a:t>
            </a:r>
            <a:r>
              <a:rPr lang="es-EC" sz="1700" dirty="0">
                <a:solidFill>
                  <a:srgbClr val="303030"/>
                </a:solidFill>
              </a:rPr>
              <a:t> por retrabajos fue del 30% versus 3-7% bajo estándares internacionales.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250443" y="971740"/>
            <a:ext cx="24109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CONTRATACIÓN PÚBLICA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788618" y="1675203"/>
            <a:ext cx="5034555" cy="3539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b="1" dirty="0">
                <a:solidFill>
                  <a:srgbClr val="303030"/>
                </a:solidFill>
              </a:rPr>
              <a:t>La visión y los objetivos de los socios fue diferente </a:t>
            </a:r>
            <a:r>
              <a:rPr lang="es-EC" dirty="0">
                <a:solidFill>
                  <a:srgbClr val="303030"/>
                </a:solidFill>
              </a:rPr>
              <a:t>desde el principio. </a:t>
            </a:r>
          </a:p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b="1" dirty="0">
                <a:solidFill>
                  <a:srgbClr val="303030"/>
                </a:solidFill>
              </a:rPr>
              <a:t>PDVSA buscó un mercado para su crudo, </a:t>
            </a:r>
            <a:r>
              <a:rPr lang="es-EC" dirty="0">
                <a:solidFill>
                  <a:srgbClr val="303030"/>
                </a:solidFill>
              </a:rPr>
              <a:t>mientras Petroecuador se concentró en eliminar la importación de combustibles, es decir tuvieron intereses que no se alinearon. </a:t>
            </a:r>
          </a:p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Petroecuador </a:t>
            </a:r>
            <a:r>
              <a:rPr lang="es-EC" b="1" dirty="0">
                <a:solidFill>
                  <a:srgbClr val="303030"/>
                </a:solidFill>
              </a:rPr>
              <a:t>NO PARTICIPÓ </a:t>
            </a:r>
            <a:r>
              <a:rPr lang="es-EC" dirty="0">
                <a:solidFill>
                  <a:srgbClr val="303030"/>
                </a:solidFill>
              </a:rPr>
              <a:t>en la ingeniería conceptual del proyecto. </a:t>
            </a:r>
          </a:p>
          <a:p>
            <a:pPr marL="285750" lvl="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  <a:defRPr/>
            </a:pPr>
            <a:r>
              <a:rPr lang="es-EC" b="1" dirty="0">
                <a:solidFill>
                  <a:srgbClr val="303030"/>
                </a:solidFill>
              </a:rPr>
              <a:t>Gerenciamiento del proyecto: </a:t>
            </a:r>
            <a:r>
              <a:rPr lang="es-EC" dirty="0">
                <a:solidFill>
                  <a:srgbClr val="303030"/>
                </a:solidFill>
              </a:rPr>
              <a:t>se excedió en 118% el presupuesto de Fase I a expensas de la Fase II. </a:t>
            </a:r>
          </a:p>
          <a:p>
            <a:pPr marL="285750" lvl="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  <a:defRPr/>
            </a:pPr>
            <a:r>
              <a:rPr lang="es-EC" dirty="0">
                <a:solidFill>
                  <a:srgbClr val="303030"/>
                </a:solidFill>
              </a:rPr>
              <a:t>La falta de criterios mínimos de éxito llevaron a decisiones equivocadas e inoportunas, por ejemplo el tamaño y configuración del proyecto de refinería.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047" y="1223665"/>
            <a:ext cx="2958636" cy="513283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788618" y="1236559"/>
            <a:ext cx="110286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b="1" dirty="0"/>
              <a:t>INGENIERÍA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548558" y="5712741"/>
            <a:ext cx="393742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Antes de archivar o continuar, la empresa evaluadora recomienda revaluar el proyecto RDP. </a:t>
            </a:r>
            <a:endParaRPr lang="es-EC" b="1" dirty="0">
              <a:solidFill>
                <a:srgbClr val="30303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548559" y="5397944"/>
            <a:ext cx="19557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b="1" dirty="0">
                <a:solidFill>
                  <a:srgbClr val="1D8A8F"/>
                </a:solidFill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777246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13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F011A2-54D3-E241-AEE8-9A7089517E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530" y="1681094"/>
            <a:ext cx="11512402" cy="412051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5530" y="1174808"/>
            <a:ext cx="312750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2400" dirty="0"/>
              <a:t>REFINERÍA DEL PACÍFICO</a:t>
            </a:r>
          </a:p>
        </p:txBody>
      </p:sp>
    </p:spTree>
    <p:extLst>
      <p:ext uri="{BB962C8B-B14F-4D97-AF65-F5344CB8AC3E}">
        <p14:creationId xmlns:p14="http://schemas.microsoft.com/office/powerpoint/2010/main" val="351004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14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67D777-4CE1-0040-81C4-0C5C9906F1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530" y="1790732"/>
            <a:ext cx="11512402" cy="394691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55530" y="1174808"/>
            <a:ext cx="312750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2400" dirty="0"/>
              <a:t>REFINERÍA DEL PACÍFICO</a:t>
            </a:r>
          </a:p>
        </p:txBody>
      </p:sp>
    </p:spTree>
    <p:extLst>
      <p:ext uri="{BB962C8B-B14F-4D97-AF65-F5344CB8AC3E}">
        <p14:creationId xmlns:p14="http://schemas.microsoft.com/office/powerpoint/2010/main" val="2689790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13375" y="2521575"/>
            <a:ext cx="6121885" cy="2447300"/>
          </a:xfrm>
        </p:spPr>
        <p:txBody>
          <a:bodyPr>
            <a:normAutofit/>
          </a:bodyPr>
          <a:lstStyle/>
          <a:p>
            <a:r>
              <a:rPr lang="en-US" dirty="0"/>
              <a:t>POLIDUCTO PASCUALES – CUENCA</a:t>
            </a:r>
            <a:br>
              <a:rPr lang="en-US" dirty="0"/>
            </a:br>
            <a:r>
              <a:rPr lang="es-PA" dirty="0"/>
              <a:t>ABS Group Consulting INC. (EE.UU)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94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77811" y="1845980"/>
            <a:ext cx="4079875" cy="3180358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marL="285750" lvl="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De acuerdo a la empresa evaluadora, el presupuesto debió ser aproximadamente de USD 250 MM, pero el costo final fue de USD 623 MM. Se considera que </a:t>
            </a:r>
            <a:r>
              <a:rPr lang="es-EC" b="1" dirty="0">
                <a:solidFill>
                  <a:srgbClr val="303030"/>
                </a:solidFill>
              </a:rPr>
              <a:t>hubo un sobrecosto de construcción del 150% sin justificación.</a:t>
            </a:r>
          </a:p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b="1" dirty="0">
                <a:solidFill>
                  <a:srgbClr val="303030"/>
                </a:solidFill>
              </a:rPr>
              <a:t>Valor ductos (12 pulgadas) </a:t>
            </a:r>
            <a:r>
              <a:rPr lang="es-EC" dirty="0">
                <a:solidFill>
                  <a:srgbClr val="303030"/>
                </a:solidFill>
              </a:rPr>
              <a:t>por milla se encuentra 250% por encima de su precio para poliductos.</a:t>
            </a:r>
          </a:p>
          <a:p>
            <a:pPr marL="285750" lvl="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  <a:defRPr/>
            </a:pPr>
            <a:r>
              <a:rPr lang="es-EC" dirty="0">
                <a:solidFill>
                  <a:srgbClr val="303030"/>
                </a:solidFill>
              </a:rPr>
              <a:t>La operación del PPC </a:t>
            </a:r>
            <a:r>
              <a:rPr lang="es-EC" b="1" dirty="0">
                <a:solidFill>
                  <a:srgbClr val="303030"/>
                </a:solidFill>
              </a:rPr>
              <a:t>no cumple con estándares internacionales, </a:t>
            </a:r>
            <a:r>
              <a:rPr lang="es-EC" dirty="0">
                <a:solidFill>
                  <a:srgbClr val="303030"/>
                </a:solidFill>
              </a:rPr>
              <a:t>para un funcionamiento seguro y confiable.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071263" y="5764800"/>
            <a:ext cx="3903249" cy="8241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Mantener la operación en condiciones adecuadas: </a:t>
            </a:r>
            <a:r>
              <a:rPr lang="es-EC" b="1" dirty="0">
                <a:solidFill>
                  <a:srgbClr val="303030"/>
                </a:solidFill>
              </a:rPr>
              <a:t>48 MM.</a:t>
            </a:r>
          </a:p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Construir una nueva: </a:t>
            </a:r>
            <a:r>
              <a:rPr lang="es-EC" b="1" dirty="0">
                <a:solidFill>
                  <a:srgbClr val="303030"/>
                </a:solidFill>
              </a:rPr>
              <a:t>201 MM.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71264" y="5360748"/>
            <a:ext cx="19557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b="1" dirty="0">
                <a:solidFill>
                  <a:srgbClr val="1D8A8F"/>
                </a:solidFill>
              </a:rPr>
              <a:t>RECOMENDACIONES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946770" y="1377668"/>
            <a:ext cx="24109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CONTRATACIÓN PÚBLICA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402263" y="1179336"/>
            <a:ext cx="110286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b="1" dirty="0"/>
              <a:t>INGENIERÍA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322978" y="1592194"/>
            <a:ext cx="5165281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Suelos y taludes del Terminal Cuenca en </a:t>
            </a:r>
            <a:r>
              <a:rPr lang="es-EC" b="1" dirty="0">
                <a:solidFill>
                  <a:srgbClr val="303030"/>
                </a:solidFill>
              </a:rPr>
              <a:t>situación de riesgo crítico,</a:t>
            </a:r>
            <a:r>
              <a:rPr lang="es-EC" dirty="0">
                <a:solidFill>
                  <a:srgbClr val="303030"/>
                </a:solidFill>
              </a:rPr>
              <a:t> operación no segura.</a:t>
            </a:r>
          </a:p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b="1" dirty="0">
                <a:solidFill>
                  <a:srgbClr val="303030"/>
                </a:solidFill>
              </a:rPr>
              <a:t>Fallas de diseño </a:t>
            </a:r>
            <a:r>
              <a:rPr lang="es-EC" dirty="0">
                <a:solidFill>
                  <a:srgbClr val="303030"/>
                </a:solidFill>
              </a:rPr>
              <a:t>en el poliducto.</a:t>
            </a:r>
          </a:p>
          <a:p>
            <a:pPr marL="285750" lvl="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  <a:defRPr/>
            </a:pPr>
            <a:r>
              <a:rPr lang="es-EC" b="1" dirty="0">
                <a:solidFill>
                  <a:srgbClr val="303030"/>
                </a:solidFill>
              </a:rPr>
              <a:t>No hay evidencia documentada relativa a la fiscalización </a:t>
            </a:r>
            <a:r>
              <a:rPr lang="es-EC" dirty="0">
                <a:solidFill>
                  <a:srgbClr val="303030"/>
                </a:solidFill>
              </a:rPr>
              <a:t>del proyecto de construcción. Sin embargo, por este concepto se pagó USD 27,5 MM a la empresa fiscalizadora (el contrato original de fiscalización fue de USD 20,6 MM). </a:t>
            </a:r>
          </a:p>
          <a:p>
            <a:pPr marL="285750" lvl="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  <a:defRPr/>
            </a:pPr>
            <a:r>
              <a:rPr lang="es-EC" b="1" dirty="0">
                <a:solidFill>
                  <a:srgbClr val="303030"/>
                </a:solidFill>
              </a:rPr>
              <a:t>La operación del ducto se encuentra a un 50% </a:t>
            </a:r>
            <a:r>
              <a:rPr lang="es-EC" dirty="0">
                <a:solidFill>
                  <a:srgbClr val="303030"/>
                </a:solidFill>
              </a:rPr>
              <a:t>de su capacidad nominal de bombeo; su vida útil, estimada en 25 años, podría reducirse considerablemente.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674812" y="5197070"/>
            <a:ext cx="3048000" cy="6899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ts val="2180"/>
              </a:lnSpc>
            </a:pPr>
            <a:r>
              <a:rPr lang="es-ES" sz="2400" dirty="0">
                <a:solidFill>
                  <a:srgbClr val="075884"/>
                </a:solidFill>
              </a:rPr>
              <a:t>POLIDUCTO</a:t>
            </a:r>
          </a:p>
          <a:p>
            <a:pPr lvl="0" algn="r">
              <a:lnSpc>
                <a:spcPts val="2180"/>
              </a:lnSpc>
            </a:pPr>
            <a:r>
              <a:rPr lang="es-ES" sz="2400" dirty="0">
                <a:solidFill>
                  <a:srgbClr val="075884"/>
                </a:solidFill>
              </a:rPr>
              <a:t>PASCUALES - CUENCA</a:t>
            </a:r>
          </a:p>
        </p:txBody>
      </p:sp>
      <p:pic>
        <p:nvPicPr>
          <p:cNvPr id="15" name="Imagen 14" descr="plantilla ppt1-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00" y="1179336"/>
            <a:ext cx="3663696" cy="51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92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17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5F1B0A-5168-8047-97A7-9ED1D4CCA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530" y="1653686"/>
            <a:ext cx="11512402" cy="412964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55530" y="1174808"/>
            <a:ext cx="23980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2400" dirty="0"/>
              <a:t>TERMINAL CUENCA</a:t>
            </a:r>
          </a:p>
        </p:txBody>
      </p:sp>
    </p:spTree>
    <p:extLst>
      <p:ext uri="{BB962C8B-B14F-4D97-AF65-F5344CB8AC3E}">
        <p14:creationId xmlns:p14="http://schemas.microsoft.com/office/powerpoint/2010/main" val="1987509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55530" y="1174808"/>
            <a:ext cx="23980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2400" dirty="0"/>
              <a:t>TERMINAL CUENCA</a:t>
            </a:r>
          </a:p>
        </p:txBody>
      </p:sp>
      <p:pic>
        <p:nvPicPr>
          <p:cNvPr id="6" name="Imagen 5" descr="DJI_009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530" y="1681095"/>
            <a:ext cx="11512402" cy="42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4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19</a:t>
            </a:fld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55529" y="1174808"/>
            <a:ext cx="23980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2400" dirty="0"/>
              <a:t>TERMINAL CUENCA</a:t>
            </a:r>
          </a:p>
        </p:txBody>
      </p:sp>
      <p:pic>
        <p:nvPicPr>
          <p:cNvPr id="6" name="Imagen 5" descr="DK2I016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529" y="1726777"/>
            <a:ext cx="11512403" cy="421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9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2</a:t>
            </a:fld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996689"/>
              </p:ext>
            </p:extLst>
          </p:nvPr>
        </p:nvGraphicFramePr>
        <p:xfrm>
          <a:off x="2052734" y="1597208"/>
          <a:ext cx="8369901" cy="421561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103846">
                  <a:extLst>
                    <a:ext uri="{9D8B030D-6E8A-4147-A177-3AD203B41FA5}">
                      <a16:colId xmlns:a16="http://schemas.microsoft.com/office/drawing/2014/main" val="1669438154"/>
                    </a:ext>
                  </a:extLst>
                </a:gridCol>
                <a:gridCol w="3266055">
                  <a:extLst>
                    <a:ext uri="{9D8B030D-6E8A-4147-A177-3AD203B41FA5}">
                      <a16:colId xmlns:a16="http://schemas.microsoft.com/office/drawing/2014/main" val="2142622408"/>
                    </a:ext>
                  </a:extLst>
                </a:gridCol>
              </a:tblGrid>
              <a:tr h="900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DESCRIPCIÓN 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EMPRESA CONTRATISTA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7045191"/>
                  </a:ext>
                </a:extLst>
              </a:tr>
              <a:tr h="1415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HN" sz="18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effectLst/>
                        </a:rPr>
                        <a:t>Proyecto Refinería Estatal de Esmeraldas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800" b="0" dirty="0">
                          <a:effectLst/>
                        </a:rPr>
                        <a:t>Proyecto Terminal Marítimo Monteverde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800" b="0" dirty="0">
                          <a:effectLst/>
                        </a:rPr>
                        <a:t>Proyecto Planta de Licuefacción de Gas Natural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8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8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800" b="0" dirty="0">
                          <a:effectLst/>
                        </a:rPr>
                        <a:t>Consorcio ICC-Tecnatom (España)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6155815"/>
                  </a:ext>
                </a:extLst>
              </a:tr>
              <a:tr h="781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HN" sz="18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effectLst/>
                        </a:rPr>
                        <a:t>Proyecto de Refinería del Pacifico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8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800" b="0" dirty="0">
                          <a:effectLst/>
                        </a:rPr>
                        <a:t>RSP Energy LTD (Reino Unido)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1963716"/>
                  </a:ext>
                </a:extLst>
              </a:tr>
              <a:tr h="956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HN" sz="18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effectLst/>
                        </a:rPr>
                        <a:t>Proyecto Poliducto Pascuales- Cuenca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8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800" b="0" dirty="0">
                          <a:effectLst/>
                        </a:rPr>
                        <a:t>ABS Group Consulting INC. (EE.UU)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29066944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672482" y="1151310"/>
            <a:ext cx="94913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Proceso de contratación realizado con el apoyo técnico del Programa de Naciones Unidas para el Desarrollo - PNUD</a:t>
            </a:r>
          </a:p>
        </p:txBody>
      </p:sp>
    </p:spTree>
    <p:extLst>
      <p:ext uri="{BB962C8B-B14F-4D97-AF65-F5344CB8AC3E}">
        <p14:creationId xmlns:p14="http://schemas.microsoft.com/office/powerpoint/2010/main" val="2542788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46749" y="2521575"/>
            <a:ext cx="5788511" cy="2447300"/>
          </a:xfrm>
        </p:spPr>
        <p:txBody>
          <a:bodyPr>
            <a:normAutofit/>
          </a:bodyPr>
          <a:lstStyle/>
          <a:p>
            <a:r>
              <a:rPr lang="en-US" dirty="0"/>
              <a:t>PLANTA DE LICUEFACCIÓN </a:t>
            </a:r>
            <a:br>
              <a:rPr lang="en-US" dirty="0"/>
            </a:br>
            <a:r>
              <a:rPr lang="en-US" dirty="0"/>
              <a:t>BAJO ALTO</a:t>
            </a:r>
            <a:br>
              <a:rPr lang="en-US" dirty="0"/>
            </a:br>
            <a:r>
              <a:rPr lang="es-PA" dirty="0"/>
              <a:t>Consorcio ICC-Tecnatom (España)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35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21</a:t>
            </a:fld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57590" y="1644715"/>
            <a:ext cx="4603635" cy="2693045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marL="285750" lvl="0" indent="-28575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sz="1600" b="1" dirty="0">
                <a:solidFill>
                  <a:srgbClr val="303030"/>
                </a:solidFill>
              </a:rPr>
              <a:t>El precio de adjudicación no estuvo acorde al mercado, </a:t>
            </a:r>
            <a:r>
              <a:rPr lang="es-EC" sz="1600" dirty="0">
                <a:solidFill>
                  <a:srgbClr val="303030"/>
                </a:solidFill>
              </a:rPr>
              <a:t>fue 30% mayor al presupuesto referencial establecido en los pliegos. </a:t>
            </a:r>
          </a:p>
          <a:p>
            <a:pPr marL="285750" lvl="0" indent="-28575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sz="1600" dirty="0">
                <a:solidFill>
                  <a:srgbClr val="303030"/>
                </a:solidFill>
              </a:rPr>
              <a:t>Luego de las remediaciones, fiscalizaciones y compra de nuevos equipos, el valor aumentó hasta el 80% del presupuesto inicial.</a:t>
            </a:r>
          </a:p>
          <a:p>
            <a:pPr marL="285750" lvl="0" indent="-28575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sz="1600" b="1" dirty="0">
                <a:solidFill>
                  <a:srgbClr val="303030"/>
                </a:solidFill>
              </a:rPr>
              <a:t>Así, pasó de USD 40.1 MM a USD 72.5 MM.</a:t>
            </a:r>
          </a:p>
          <a:p>
            <a:pPr marL="285750" lvl="0" indent="-28575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sz="1600" b="1" dirty="0">
                <a:solidFill>
                  <a:srgbClr val="303030"/>
                </a:solidFill>
              </a:rPr>
              <a:t>La planta opera a la mitad de la capacidad, </a:t>
            </a:r>
            <a:r>
              <a:rPr lang="es-EC" sz="1600" dirty="0">
                <a:solidFill>
                  <a:srgbClr val="303030"/>
                </a:solidFill>
              </a:rPr>
              <a:t>teniendo en cuenta su producción media real de los dos últimos años (90 TMD). Una planta con la misma capacidad de producción costaría la mitad del precio.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517150" y="5368647"/>
            <a:ext cx="3083295" cy="772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b="1" dirty="0">
                <a:solidFill>
                  <a:srgbClr val="303030"/>
                </a:solidFill>
              </a:rPr>
              <a:t>Para su operación adecuada se requiere 20.2 MM </a:t>
            </a:r>
            <a:r>
              <a:rPr lang="es-EC" dirty="0">
                <a:solidFill>
                  <a:srgbClr val="303030"/>
                </a:solidFill>
              </a:rPr>
              <a:t>dólares para remediaciones.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545144" y="5011261"/>
            <a:ext cx="19557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b="1" dirty="0">
                <a:solidFill>
                  <a:srgbClr val="1D8A8F"/>
                </a:solidFill>
              </a:rPr>
              <a:t>RECOMENDACIONES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738545" y="1064430"/>
            <a:ext cx="24109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CONTRATACIÓN PÚBLICA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114143" y="1187189"/>
            <a:ext cx="110286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b="1" dirty="0"/>
              <a:t>INGENIERÍA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034858" y="1665358"/>
            <a:ext cx="440058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sz="1600" b="1" dirty="0">
                <a:solidFill>
                  <a:srgbClr val="303030"/>
                </a:solidFill>
              </a:rPr>
              <a:t>Presenta hundimientos por diseño </a:t>
            </a:r>
            <a:r>
              <a:rPr lang="es-EC" sz="1600" dirty="0">
                <a:solidFill>
                  <a:srgbClr val="303030"/>
                </a:solidFill>
              </a:rPr>
              <a:t>incompleto y construcción deficiente. </a:t>
            </a:r>
          </a:p>
          <a:p>
            <a:pPr marL="285750" lvl="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sz="1600" dirty="0">
                <a:solidFill>
                  <a:schemeClr val="tx2"/>
                </a:solidFill>
              </a:rPr>
              <a:t>Incumplimiento del Código Ecuatoriano de la  construcción en lo referente a la sismicidad del terreno. </a:t>
            </a:r>
          </a:p>
          <a:p>
            <a:pPr marL="285750" lvl="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sz="1600" b="1" dirty="0">
                <a:solidFill>
                  <a:schemeClr val="tx2"/>
                </a:solidFill>
              </a:rPr>
              <a:t>Ausencia de las actuaciones de preparación del terreno necesarias, incluida la realización de un Informe Geotécnico de detalle. </a:t>
            </a:r>
          </a:p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sz="1600" dirty="0">
                <a:solidFill>
                  <a:schemeClr val="tx2"/>
                </a:solidFill>
              </a:rPr>
              <a:t>Mal diseño y/o ejecución de rellenos y cimentaciones. </a:t>
            </a:r>
          </a:p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sz="1600" dirty="0">
                <a:solidFill>
                  <a:srgbClr val="303030"/>
                </a:solidFill>
              </a:rPr>
              <a:t>Insuficiente estudio</a:t>
            </a:r>
            <a:r>
              <a:rPr lang="es-EC" sz="1600" b="1" dirty="0">
                <a:solidFill>
                  <a:srgbClr val="303030"/>
                </a:solidFill>
              </a:rPr>
              <a:t> geotécnico del suelo. </a:t>
            </a:r>
          </a:p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sz="1600" dirty="0">
                <a:solidFill>
                  <a:srgbClr val="303030"/>
                </a:solidFill>
              </a:rPr>
              <a:t>La planta no opera a toda su capacidad por defectos: </a:t>
            </a:r>
            <a:r>
              <a:rPr lang="es-EC" sz="1600" b="1" dirty="0">
                <a:solidFill>
                  <a:srgbClr val="303030"/>
                </a:solidFill>
              </a:rPr>
              <a:t>solo al 50%.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11320" y="5300257"/>
            <a:ext cx="3924997" cy="66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180"/>
              </a:lnSpc>
            </a:pPr>
            <a:r>
              <a:rPr lang="es-ES" sz="2400" dirty="0">
                <a:solidFill>
                  <a:srgbClr val="075884"/>
                </a:solidFill>
              </a:rPr>
              <a:t>PLANTA DE LICUEFACICIÓN</a:t>
            </a:r>
          </a:p>
          <a:p>
            <a:pPr lvl="0" algn="r">
              <a:lnSpc>
                <a:spcPts val="2180"/>
              </a:lnSpc>
            </a:pPr>
            <a:r>
              <a:rPr lang="es-ES" sz="2400" dirty="0">
                <a:solidFill>
                  <a:srgbClr val="075884"/>
                </a:solidFill>
              </a:rPr>
              <a:t>BAJO ALTO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221" y="1417795"/>
            <a:ext cx="3663696" cy="51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64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22</a:t>
            </a:fld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55530" y="1174808"/>
            <a:ext cx="269379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2400" dirty="0"/>
              <a:t>ESTACIÓN BAJO ALTO</a:t>
            </a:r>
          </a:p>
        </p:txBody>
      </p:sp>
      <p:pic>
        <p:nvPicPr>
          <p:cNvPr id="2" name="Imagen 1" descr="1B9A130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530" y="1717641"/>
            <a:ext cx="11512402" cy="39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77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23</a:t>
            </a:fld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55530" y="1174808"/>
            <a:ext cx="269379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2400" dirty="0"/>
              <a:t>ESTACIÓN BAJO ALTO</a:t>
            </a:r>
          </a:p>
        </p:txBody>
      </p:sp>
      <p:pic>
        <p:nvPicPr>
          <p:cNvPr id="7" name="Imagen 6" descr="BAJO ALTO 10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717641"/>
            <a:ext cx="11430000" cy="410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75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24</a:t>
            </a:fld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55530" y="1174808"/>
            <a:ext cx="269379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2400" dirty="0"/>
              <a:t>ESTACIÓN BAJO ALTO</a:t>
            </a:r>
          </a:p>
        </p:txBody>
      </p:sp>
      <p:pic>
        <p:nvPicPr>
          <p:cNvPr id="6" name="Imagen 5" descr="BAJO ALTO 06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717641"/>
            <a:ext cx="11430000" cy="406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13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46749" y="2521575"/>
            <a:ext cx="5788511" cy="24473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/>
              <a:t>TERMINAL MARÍTIMO MONTEVERDE</a:t>
            </a:r>
            <a:br>
              <a:rPr lang="en-US" dirty="0"/>
            </a:br>
            <a:r>
              <a:rPr lang="es-PA" b="0" dirty="0"/>
              <a:t>Consorcio ICC-Tecnatom (España)</a:t>
            </a:r>
            <a:endParaRPr lang="es-EC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90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26</a:t>
            </a:fld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97816" y="2433355"/>
            <a:ext cx="3591622" cy="1337118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b="1" dirty="0">
                <a:solidFill>
                  <a:srgbClr val="303030"/>
                </a:solidFill>
              </a:rPr>
              <a:t>Incremento de costos </a:t>
            </a:r>
            <a:r>
              <a:rPr lang="es-EC" dirty="0">
                <a:solidFill>
                  <a:srgbClr val="303030"/>
                </a:solidFill>
              </a:rPr>
              <a:t>en la construcción en un 76% sobre lo planificado.</a:t>
            </a:r>
          </a:p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b="1" dirty="0">
                <a:solidFill>
                  <a:srgbClr val="303030"/>
                </a:solidFill>
              </a:rPr>
              <a:t>Incremento adicional de 20 MM </a:t>
            </a:r>
            <a:r>
              <a:rPr lang="es-EC" dirty="0">
                <a:solidFill>
                  <a:srgbClr val="303030"/>
                </a:solidFill>
              </a:rPr>
              <a:t>por sobre dimensionamiento de la obra.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833263" y="5070070"/>
            <a:ext cx="3903249" cy="772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b="1" dirty="0">
                <a:solidFill>
                  <a:srgbClr val="303030"/>
                </a:solidFill>
              </a:rPr>
              <a:t>Se requerirían USD 14.1 MM para protección catódica </a:t>
            </a:r>
            <a:r>
              <a:rPr lang="es-EC" dirty="0">
                <a:solidFill>
                  <a:srgbClr val="303030"/>
                </a:solidFill>
              </a:rPr>
              <a:t>y la sustitución de los brazos de descarga, entre otros.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833264" y="4666018"/>
            <a:ext cx="19557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b="1" dirty="0">
                <a:solidFill>
                  <a:srgbClr val="1D8A8F"/>
                </a:solidFill>
              </a:rPr>
              <a:t>RECOMENDACIONES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31150" y="1965043"/>
            <a:ext cx="24109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CONTRATACIÓN PÚBLICA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818" y="1765684"/>
            <a:ext cx="3663696" cy="451713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402263" y="1765684"/>
            <a:ext cx="110286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b="1" dirty="0"/>
              <a:t>INGENIERÍA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322978" y="2178542"/>
            <a:ext cx="5165281" cy="13371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b="1" dirty="0">
                <a:solidFill>
                  <a:srgbClr val="303030"/>
                </a:solidFill>
              </a:rPr>
              <a:t>El muelle tiene 483 metros más de longitud </a:t>
            </a:r>
            <a:r>
              <a:rPr lang="es-EC" dirty="0">
                <a:solidFill>
                  <a:srgbClr val="303030"/>
                </a:solidFill>
              </a:rPr>
              <a:t>y 10 metros de calado en exceso.</a:t>
            </a:r>
          </a:p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Los pilotes que soportan el puente de acceso </a:t>
            </a:r>
            <a:r>
              <a:rPr lang="es-EC" b="1" dirty="0">
                <a:solidFill>
                  <a:srgbClr val="303030"/>
                </a:solidFill>
              </a:rPr>
              <a:t>no contemplan protección catódic</a:t>
            </a:r>
            <a:r>
              <a:rPr lang="es-EC" dirty="0">
                <a:solidFill>
                  <a:srgbClr val="303030"/>
                </a:solidFill>
              </a:rPr>
              <a:t>a conforme a las normas NACE SP0169 y NACE SP0176. 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325563" y="5070070"/>
            <a:ext cx="3397249" cy="66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180"/>
              </a:lnSpc>
            </a:pPr>
            <a:r>
              <a:rPr lang="es-ES" sz="2400" dirty="0">
                <a:solidFill>
                  <a:srgbClr val="075884"/>
                </a:solidFill>
              </a:rPr>
              <a:t>TERMINAL</a:t>
            </a:r>
          </a:p>
          <a:p>
            <a:pPr lvl="0" algn="r">
              <a:lnSpc>
                <a:spcPts val="2180"/>
              </a:lnSpc>
            </a:pPr>
            <a:r>
              <a:rPr lang="es-ES" sz="2400" dirty="0">
                <a:solidFill>
                  <a:srgbClr val="075884"/>
                </a:solidFill>
              </a:rPr>
              <a:t>MARÍTIMO MONTEVERDE</a:t>
            </a:r>
          </a:p>
        </p:txBody>
      </p:sp>
    </p:spTree>
    <p:extLst>
      <p:ext uri="{BB962C8B-B14F-4D97-AF65-F5344CB8AC3E}">
        <p14:creationId xmlns:p14="http://schemas.microsoft.com/office/powerpoint/2010/main" val="456551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27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01A1CA-292A-844E-A0CB-2CE962E1FF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27" y="1648527"/>
            <a:ext cx="11558273" cy="425357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5530" y="1174808"/>
            <a:ext cx="444953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2400" dirty="0"/>
              <a:t>TERMINAL MARÍTIMO MONTEVERDE</a:t>
            </a:r>
          </a:p>
        </p:txBody>
      </p:sp>
    </p:spTree>
    <p:extLst>
      <p:ext uri="{BB962C8B-B14F-4D97-AF65-F5344CB8AC3E}">
        <p14:creationId xmlns:p14="http://schemas.microsoft.com/office/powerpoint/2010/main" val="365019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28</a:t>
            </a:fld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55530" y="1174808"/>
            <a:ext cx="444953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2400" dirty="0"/>
              <a:t>TERMINAL MARÍTIMO MONTEVERDE</a:t>
            </a:r>
          </a:p>
        </p:txBody>
      </p:sp>
      <p:pic>
        <p:nvPicPr>
          <p:cNvPr id="6" name="Imagen 5" descr="DK2I010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036" y="1708503"/>
            <a:ext cx="11545896" cy="41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56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11636375" y="6167438"/>
            <a:ext cx="555625" cy="365125"/>
          </a:xfrm>
        </p:spPr>
        <p:txBody>
          <a:bodyPr/>
          <a:lstStyle/>
          <a:p>
            <a:fld id="{37239577-EDE4-8942-A2C4-41DDD24198AF}" type="slidenum">
              <a:rPr lang="es-ES" smtClean="0"/>
              <a:pPr/>
              <a:t>29</a:t>
            </a:fld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5746749" y="2521575"/>
            <a:ext cx="5788511" cy="24473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sz="5400" dirty="0"/>
              <a:t>ACCIONES INMEDIATAS</a:t>
            </a:r>
            <a:endParaRPr lang="es-EC" sz="54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3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3</a:t>
            </a:fld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6F74C9A-8861-B844-8B7C-6D8FF92D60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8" y="986007"/>
            <a:ext cx="3533941" cy="23559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B6D7F58-A635-7449-A72E-FF7AC30C0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958" y="991868"/>
            <a:ext cx="3135084" cy="235131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FFA5D43-534C-9146-B214-BF53C8BF52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01" y="998253"/>
            <a:ext cx="4197614" cy="235655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12B76D8-BEEB-BD43-91EB-608F7D712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58" y="3887251"/>
            <a:ext cx="3523057" cy="235881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33309B7-D950-8048-BF5D-838382BA2A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01" y="3887251"/>
            <a:ext cx="4196247" cy="235655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E6071E-975C-AB43-B7CC-E3B96B84365C}"/>
              </a:ext>
            </a:extLst>
          </p:cNvPr>
          <p:cNvSpPr txBox="1"/>
          <p:nvPr/>
        </p:nvSpPr>
        <p:spPr>
          <a:xfrm>
            <a:off x="1467510" y="3394979"/>
            <a:ext cx="19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/>
              <a:t>REFINERÍA ESMERALDAS </a:t>
            </a:r>
          </a:p>
          <a:p>
            <a:pPr algn="ctr"/>
            <a:r>
              <a:rPr lang="es-EC" sz="1200" dirty="0"/>
              <a:t>PROVINCIA DE ESMERALDAS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9011BDE-BB1C-F54E-A4D5-6BA5912D7033}"/>
              </a:ext>
            </a:extLst>
          </p:cNvPr>
          <p:cNvSpPr txBox="1"/>
          <p:nvPr/>
        </p:nvSpPr>
        <p:spPr>
          <a:xfrm>
            <a:off x="4716608" y="3383384"/>
            <a:ext cx="2309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/>
              <a:t>REFINERÍA PACÍFICO – EL AROMO </a:t>
            </a:r>
          </a:p>
          <a:p>
            <a:pPr algn="ctr"/>
            <a:r>
              <a:rPr lang="es-EC" sz="1200" dirty="0"/>
              <a:t> PROVINCIA DE MANABÍ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1664584-C9B4-5349-8A35-4D220D684D29}"/>
              </a:ext>
            </a:extLst>
          </p:cNvPr>
          <p:cNvSpPr txBox="1"/>
          <p:nvPr/>
        </p:nvSpPr>
        <p:spPr>
          <a:xfrm>
            <a:off x="3116868" y="6308448"/>
            <a:ext cx="253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/>
              <a:t>PLANTA DE LICUEFACCIÓN BAJO ALTO</a:t>
            </a:r>
          </a:p>
          <a:p>
            <a:pPr algn="ctr"/>
            <a:r>
              <a:rPr lang="es-EC" sz="1200" dirty="0"/>
              <a:t>PROVINCIA DE EL ORO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D1DC9F9-3395-5748-A791-99A8E5D106F9}"/>
              </a:ext>
            </a:extLst>
          </p:cNvPr>
          <p:cNvSpPr txBox="1"/>
          <p:nvPr/>
        </p:nvSpPr>
        <p:spPr>
          <a:xfrm>
            <a:off x="7002684" y="6306712"/>
            <a:ext cx="2537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/>
              <a:t>TERMINAL MARÍTIMO MONTEVERDE </a:t>
            </a:r>
          </a:p>
          <a:p>
            <a:pPr algn="ctr"/>
            <a:r>
              <a:rPr lang="es-EC" sz="1200" dirty="0"/>
              <a:t>PROVINCIA DE SANTA ELENA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98ABBB6-C5E1-E046-8CFF-8BEA3569699C}"/>
              </a:ext>
            </a:extLst>
          </p:cNvPr>
          <p:cNvSpPr txBox="1"/>
          <p:nvPr/>
        </p:nvSpPr>
        <p:spPr>
          <a:xfrm>
            <a:off x="8507128" y="3388550"/>
            <a:ext cx="2594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/>
              <a:t>POLIDUCTO PASCUALES – CUENCA</a:t>
            </a:r>
          </a:p>
          <a:p>
            <a:pPr algn="ctr"/>
            <a:r>
              <a:rPr lang="es-EC" sz="1200" dirty="0"/>
              <a:t>PROVINCIAS GUAYAS, CAÑAR Y AZUAY </a:t>
            </a:r>
          </a:p>
        </p:txBody>
      </p:sp>
    </p:spTree>
    <p:extLst>
      <p:ext uri="{BB962C8B-B14F-4D97-AF65-F5344CB8AC3E}">
        <p14:creationId xmlns:p14="http://schemas.microsoft.com/office/powerpoint/2010/main" val="478354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27" y="3016568"/>
            <a:ext cx="10724440" cy="2063264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30</a:t>
            </a:fld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187881" y="1123680"/>
            <a:ext cx="24206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REFINERÍA DE ESMERALDAS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919235" y="4904964"/>
            <a:ext cx="29355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PROYECTO PASCUALES - CUENCA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899961" y="1216384"/>
            <a:ext cx="19387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PROYECTO BAJO ALTO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330774" y="4919634"/>
            <a:ext cx="2240330" cy="398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20"/>
              </a:lnSpc>
            </a:pPr>
            <a:r>
              <a:rPr lang="es-ES" sz="1600" b="1" dirty="0">
                <a:solidFill>
                  <a:schemeClr val="tx2"/>
                </a:solidFill>
              </a:rPr>
              <a:t>PROYECTO TERMINAL</a:t>
            </a:r>
          </a:p>
          <a:p>
            <a:pPr algn="ctr">
              <a:lnSpc>
                <a:spcPts val="1520"/>
              </a:lnSpc>
            </a:pPr>
            <a:r>
              <a:rPr lang="es-ES" sz="1600" b="1" dirty="0">
                <a:solidFill>
                  <a:schemeClr val="tx2"/>
                </a:solidFill>
              </a:rPr>
              <a:t>MARÍTIMO MONTEVERDE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87830" y="1476448"/>
            <a:ext cx="3928186" cy="1590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b="1" dirty="0">
                <a:solidFill>
                  <a:srgbClr val="303030"/>
                </a:solidFill>
              </a:rPr>
              <a:t>Paro programado, </a:t>
            </a:r>
            <a:r>
              <a:rPr lang="es-EC" dirty="0">
                <a:solidFill>
                  <a:srgbClr val="303030"/>
                </a:solidFill>
              </a:rPr>
              <a:t>previsto para marzo de 2019. Costo: USD 18 MM.</a:t>
            </a:r>
          </a:p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Se ha iniciado el proceso precontractual de la nueva planta de azufre, la exportación de la sosa cáustica y poner en marcha la planta para su tratamiento.  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660713" y="5283761"/>
            <a:ext cx="3355770" cy="1282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8400" indent="-285750">
              <a:lnSpc>
                <a:spcPts val="2000"/>
              </a:lnSpc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Declaración en emergencia por deslizamiento de los taludes, para atender riesgos presentados por deficiencia en tratamiento de suelos y construcción de infraestructura.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330774" y="5449829"/>
            <a:ext cx="2240330" cy="1075508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b="1" dirty="0">
                <a:solidFill>
                  <a:srgbClr val="303030"/>
                </a:solidFill>
              </a:rPr>
              <a:t>Licitación para adquisición </a:t>
            </a:r>
            <a:r>
              <a:rPr lang="es-EC" dirty="0">
                <a:solidFill>
                  <a:srgbClr val="303030"/>
                </a:solidFill>
              </a:rPr>
              <a:t>de protección catódica.                Costo: USD 9 MM.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893693" y="1688738"/>
            <a:ext cx="4014038" cy="1333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Ejecución de obras civiles de estabilización de suelos. Costo  USD 8 MM.</a:t>
            </a:r>
          </a:p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Estudios de pre-factibilidad y adquisición de turbinas a gas para producción de la planta. Costo: USD 8 MM.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1179943" y="1393705"/>
            <a:ext cx="2420659" cy="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2919235" y="5174999"/>
            <a:ext cx="2935599" cy="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8418214" y="5365719"/>
            <a:ext cx="2045231" cy="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5892684" y="1526109"/>
            <a:ext cx="1988858" cy="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3405187" y="262052"/>
            <a:ext cx="289352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2400" dirty="0">
                <a:solidFill>
                  <a:srgbClr val="1D8A8F"/>
                </a:solidFill>
              </a:rPr>
              <a:t>ACCIONES INMEDIATAS</a:t>
            </a:r>
          </a:p>
        </p:txBody>
      </p:sp>
    </p:spTree>
    <p:extLst>
      <p:ext uri="{BB962C8B-B14F-4D97-AF65-F5344CB8AC3E}">
        <p14:creationId xmlns:p14="http://schemas.microsoft.com/office/powerpoint/2010/main" val="2605299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11636375" y="6167438"/>
            <a:ext cx="555625" cy="365125"/>
          </a:xfrm>
        </p:spPr>
        <p:txBody>
          <a:bodyPr/>
          <a:lstStyle/>
          <a:p>
            <a:fld id="{37239577-EDE4-8942-A2C4-41DDD24198AF}" type="slidenum">
              <a:rPr lang="es-ES" smtClean="0"/>
              <a:pPr/>
              <a:t>31</a:t>
            </a:fld>
            <a:endParaRPr lang="es-ES" dirty="0"/>
          </a:p>
        </p:txBody>
      </p:sp>
      <p:pic>
        <p:nvPicPr>
          <p:cNvPr id="8" name="Imagen 7" descr="plantilla ppt1-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990" y="3188474"/>
            <a:ext cx="4292380" cy="139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8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405187" y="262052"/>
            <a:ext cx="10614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2400" dirty="0">
                <a:solidFill>
                  <a:srgbClr val="1D8A8F"/>
                </a:solidFill>
              </a:rPr>
              <a:t>COSTOS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71730" y="1475846"/>
            <a:ext cx="24206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REFINERÍA DE ESMERALDAS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446271" y="1475846"/>
            <a:ext cx="2927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PROYECTO PASCUALES - CUENCA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749642" y="1324274"/>
            <a:ext cx="2240330" cy="398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20"/>
              </a:lnSpc>
            </a:pPr>
            <a:r>
              <a:rPr lang="es-ES" sz="1600" b="1" dirty="0">
                <a:solidFill>
                  <a:schemeClr val="tx2"/>
                </a:solidFill>
              </a:rPr>
              <a:t>PROYECTO TERMINAL</a:t>
            </a:r>
          </a:p>
          <a:p>
            <a:pPr algn="ctr">
              <a:lnSpc>
                <a:spcPts val="1520"/>
              </a:lnSpc>
            </a:pPr>
            <a:r>
              <a:rPr lang="es-ES" sz="1600" b="1" dirty="0">
                <a:solidFill>
                  <a:schemeClr val="tx2"/>
                </a:solidFill>
              </a:rPr>
              <a:t>MARÍTIMO MONTEVERDE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17552" y="1831427"/>
            <a:ext cx="1201194" cy="63120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dirty="0">
                <a:solidFill>
                  <a:srgbClr val="303030"/>
                </a:solidFill>
              </a:rPr>
              <a:t>USD</a:t>
            </a:r>
          </a:p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sz="2800" b="1" dirty="0">
                <a:solidFill>
                  <a:srgbClr val="303030"/>
                </a:solidFill>
              </a:rPr>
              <a:t>754 MM</a:t>
            </a: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1977867" y="1831427"/>
            <a:ext cx="0" cy="836551"/>
          </a:xfrm>
          <a:prstGeom prst="line">
            <a:avLst/>
          </a:prstGeom>
          <a:ln w="127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930173" y="2375860"/>
            <a:ext cx="775953" cy="27779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dirty="0">
                <a:solidFill>
                  <a:srgbClr val="303030"/>
                </a:solidFill>
              </a:rPr>
              <a:t>INICIAL</a:t>
            </a:r>
            <a:endParaRPr lang="es-EC" sz="2800" b="1" dirty="0">
              <a:solidFill>
                <a:srgbClr val="30303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077316" y="1831427"/>
            <a:ext cx="1432042" cy="677963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dirty="0">
                <a:solidFill>
                  <a:srgbClr val="303030"/>
                </a:solidFill>
              </a:rPr>
              <a:t>USD</a:t>
            </a:r>
          </a:p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sz="2800" b="1" dirty="0">
                <a:solidFill>
                  <a:srgbClr val="303030"/>
                </a:solidFill>
              </a:rPr>
              <a:t>2.323 MM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405361" y="2375860"/>
            <a:ext cx="775953" cy="27779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dirty="0">
                <a:solidFill>
                  <a:srgbClr val="303030"/>
                </a:solidFill>
              </a:rPr>
              <a:t>FINAL</a:t>
            </a:r>
            <a:endParaRPr lang="es-EC" sz="2800" b="1" dirty="0">
              <a:solidFill>
                <a:srgbClr val="30303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139765" y="4868409"/>
            <a:ext cx="1705476" cy="677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dirty="0">
                <a:solidFill>
                  <a:srgbClr val="303030"/>
                </a:solidFill>
              </a:rPr>
              <a:t>USD</a:t>
            </a:r>
          </a:p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sz="2800" b="1" dirty="0">
                <a:solidFill>
                  <a:srgbClr val="303030"/>
                </a:solidFill>
              </a:rPr>
              <a:t>1.531 MM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4654128" y="1831427"/>
            <a:ext cx="1201194" cy="63120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dirty="0">
                <a:solidFill>
                  <a:srgbClr val="303030"/>
                </a:solidFill>
              </a:rPr>
              <a:t>USD</a:t>
            </a:r>
          </a:p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sz="2800" b="1" dirty="0">
                <a:solidFill>
                  <a:srgbClr val="303030"/>
                </a:solidFill>
              </a:rPr>
              <a:t>250 MM</a:t>
            </a:r>
          </a:p>
        </p:txBody>
      </p:sp>
      <p:cxnSp>
        <p:nvCxnSpPr>
          <p:cNvPr id="30" name="Conector recto 29"/>
          <p:cNvCxnSpPr/>
          <p:nvPr/>
        </p:nvCxnSpPr>
        <p:spPr>
          <a:xfrm flipV="1">
            <a:off x="5914443" y="1817101"/>
            <a:ext cx="0" cy="836551"/>
          </a:xfrm>
          <a:prstGeom prst="line">
            <a:avLst/>
          </a:prstGeom>
          <a:ln w="127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4866748" y="2375860"/>
            <a:ext cx="775953" cy="27779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dirty="0">
                <a:solidFill>
                  <a:srgbClr val="303030"/>
                </a:solidFill>
              </a:rPr>
              <a:t>INICIAL</a:t>
            </a:r>
            <a:endParaRPr lang="es-EC" sz="2800" b="1" dirty="0">
              <a:solidFill>
                <a:srgbClr val="303030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013893" y="1831427"/>
            <a:ext cx="1225835" cy="677963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dirty="0">
                <a:solidFill>
                  <a:srgbClr val="303030"/>
                </a:solidFill>
              </a:rPr>
              <a:t>USD</a:t>
            </a:r>
          </a:p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sz="2800" b="1" dirty="0">
                <a:solidFill>
                  <a:srgbClr val="303030"/>
                </a:solidFill>
              </a:rPr>
              <a:t>623 MM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6238834" y="2375860"/>
            <a:ext cx="775953" cy="27779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dirty="0">
                <a:solidFill>
                  <a:srgbClr val="303030"/>
                </a:solidFill>
              </a:rPr>
              <a:t>FINAL</a:t>
            </a:r>
            <a:endParaRPr lang="es-EC" sz="2800" b="1" dirty="0">
              <a:solidFill>
                <a:srgbClr val="30303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8609492" y="1831427"/>
            <a:ext cx="1201194" cy="63120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dirty="0">
                <a:solidFill>
                  <a:srgbClr val="303030"/>
                </a:solidFill>
              </a:rPr>
              <a:t>USD</a:t>
            </a:r>
          </a:p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sz="2800" b="1" dirty="0">
                <a:solidFill>
                  <a:srgbClr val="303030"/>
                </a:solidFill>
              </a:rPr>
              <a:t>210 MM</a:t>
            </a:r>
          </a:p>
        </p:txBody>
      </p:sp>
      <p:cxnSp>
        <p:nvCxnSpPr>
          <p:cNvPr id="35" name="Conector recto 34"/>
          <p:cNvCxnSpPr/>
          <p:nvPr/>
        </p:nvCxnSpPr>
        <p:spPr>
          <a:xfrm flipV="1">
            <a:off x="9869807" y="1817101"/>
            <a:ext cx="0" cy="836551"/>
          </a:xfrm>
          <a:prstGeom prst="line">
            <a:avLst/>
          </a:prstGeom>
          <a:ln w="127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8822113" y="2375860"/>
            <a:ext cx="775953" cy="27779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dirty="0">
                <a:solidFill>
                  <a:srgbClr val="303030"/>
                </a:solidFill>
              </a:rPr>
              <a:t>INICIAL</a:t>
            </a:r>
            <a:endParaRPr lang="es-EC" sz="2800" b="1" dirty="0">
              <a:solidFill>
                <a:srgbClr val="30303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9969257" y="1831427"/>
            <a:ext cx="1174993" cy="677963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dirty="0">
                <a:solidFill>
                  <a:srgbClr val="303030"/>
                </a:solidFill>
              </a:rPr>
              <a:t>USD</a:t>
            </a:r>
          </a:p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sz="2800" b="1" dirty="0">
                <a:solidFill>
                  <a:srgbClr val="303030"/>
                </a:solidFill>
              </a:rPr>
              <a:t>371 MM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10168777" y="2375860"/>
            <a:ext cx="775953" cy="27779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dirty="0">
                <a:solidFill>
                  <a:srgbClr val="303030"/>
                </a:solidFill>
              </a:rPr>
              <a:t>FINAL</a:t>
            </a:r>
            <a:endParaRPr lang="es-EC" sz="2800" b="1" dirty="0">
              <a:solidFill>
                <a:srgbClr val="303030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6661307" y="4868409"/>
            <a:ext cx="1260315" cy="677963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dirty="0">
                <a:solidFill>
                  <a:srgbClr val="303030"/>
                </a:solidFill>
              </a:rPr>
              <a:t>USD</a:t>
            </a:r>
          </a:p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sz="2800" b="1" dirty="0">
                <a:solidFill>
                  <a:srgbClr val="303030"/>
                </a:solidFill>
              </a:rPr>
              <a:t>40,1 MM</a:t>
            </a:r>
          </a:p>
        </p:txBody>
      </p:sp>
      <p:cxnSp>
        <p:nvCxnSpPr>
          <p:cNvPr id="40" name="Conector recto 39"/>
          <p:cNvCxnSpPr/>
          <p:nvPr/>
        </p:nvCxnSpPr>
        <p:spPr>
          <a:xfrm flipV="1">
            <a:off x="7921623" y="4868409"/>
            <a:ext cx="0" cy="836551"/>
          </a:xfrm>
          <a:prstGeom prst="line">
            <a:avLst/>
          </a:prstGeom>
          <a:ln w="12700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uadroTexto 40"/>
          <p:cNvSpPr txBox="1"/>
          <p:nvPr/>
        </p:nvSpPr>
        <p:spPr>
          <a:xfrm>
            <a:off x="6903488" y="5412842"/>
            <a:ext cx="775953" cy="27779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dirty="0">
                <a:solidFill>
                  <a:srgbClr val="303030"/>
                </a:solidFill>
              </a:rPr>
              <a:t>INICIAL</a:t>
            </a:r>
            <a:endParaRPr lang="es-EC" sz="2800" b="1" dirty="0">
              <a:solidFill>
                <a:srgbClr val="303030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8021073" y="4868409"/>
            <a:ext cx="1297550" cy="677963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dirty="0">
                <a:solidFill>
                  <a:srgbClr val="303030"/>
                </a:solidFill>
              </a:rPr>
              <a:t>USD</a:t>
            </a:r>
          </a:p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sz="2800" b="1" dirty="0">
                <a:solidFill>
                  <a:srgbClr val="303030"/>
                </a:solidFill>
              </a:rPr>
              <a:t>76,5 MM</a:t>
            </a:r>
          </a:p>
        </p:txBody>
      </p:sp>
      <p:pic>
        <p:nvPicPr>
          <p:cNvPr id="45" name="Imagen 44" descr="plantilla ppt1-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87" y="2653652"/>
            <a:ext cx="10724440" cy="2063265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8281872" y="5412842"/>
            <a:ext cx="775953" cy="27779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algn="ctr">
              <a:lnSpc>
                <a:spcPts val="2360"/>
              </a:lnSpc>
              <a:spcBef>
                <a:spcPts val="200"/>
              </a:spcBef>
              <a:spcAft>
                <a:spcPts val="200"/>
              </a:spcAft>
            </a:pPr>
            <a:r>
              <a:rPr lang="es-EC" dirty="0">
                <a:solidFill>
                  <a:srgbClr val="303030"/>
                </a:solidFill>
              </a:rPr>
              <a:t>FINAL</a:t>
            </a:r>
            <a:endParaRPr lang="es-EC" sz="2800" b="1" dirty="0">
              <a:solidFill>
                <a:srgbClr val="30303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927835" y="4489247"/>
            <a:ext cx="21293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REFINERÍA DEL PACÍFICO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927469" y="4489247"/>
            <a:ext cx="19387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PROYECTO BAJO ALTO</a:t>
            </a:r>
          </a:p>
        </p:txBody>
      </p:sp>
      <p:cxnSp>
        <p:nvCxnSpPr>
          <p:cNvPr id="46" name="Conector recto 45"/>
          <p:cNvCxnSpPr/>
          <p:nvPr/>
        </p:nvCxnSpPr>
        <p:spPr>
          <a:xfrm>
            <a:off x="762275" y="1740950"/>
            <a:ext cx="2420659" cy="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4438334" y="1740950"/>
            <a:ext cx="2935599" cy="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>
            <a:off x="8837082" y="1740950"/>
            <a:ext cx="2045231" cy="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2927835" y="4779402"/>
            <a:ext cx="2129337" cy="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6927193" y="4798732"/>
            <a:ext cx="1988858" cy="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58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817841" y="1581803"/>
            <a:ext cx="24206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REFINERÍA DE ESMERALDAS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927835" y="4925570"/>
            <a:ext cx="21293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REFINERÍA DEL PACÍFICO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525651" y="1488493"/>
            <a:ext cx="29355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PROYECTO PASCUALES - CUENCA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951283" y="4925570"/>
            <a:ext cx="19387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PROYECTO BAJO ALTO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749642" y="1581803"/>
            <a:ext cx="2240330" cy="398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20"/>
              </a:lnSpc>
            </a:pPr>
            <a:r>
              <a:rPr lang="es-ES" sz="1600" b="1" dirty="0">
                <a:solidFill>
                  <a:schemeClr val="tx2"/>
                </a:solidFill>
              </a:rPr>
              <a:t>PROYECTO TERMINAL</a:t>
            </a:r>
          </a:p>
          <a:p>
            <a:pPr algn="ctr">
              <a:lnSpc>
                <a:spcPts val="1520"/>
              </a:lnSpc>
            </a:pPr>
            <a:r>
              <a:rPr lang="es-ES" sz="1600" b="1" dirty="0">
                <a:solidFill>
                  <a:schemeClr val="tx2"/>
                </a:solidFill>
              </a:rPr>
              <a:t>MARÍTIMO MONTEVERDE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33428" y="2027888"/>
            <a:ext cx="2595283" cy="10806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Carga </a:t>
            </a:r>
            <a:r>
              <a:rPr lang="es-EC" b="1" dirty="0">
                <a:solidFill>
                  <a:srgbClr val="303030"/>
                </a:solidFill>
              </a:rPr>
              <a:t>102 mil barriles </a:t>
            </a:r>
            <a:r>
              <a:rPr lang="es-EC" dirty="0">
                <a:solidFill>
                  <a:srgbClr val="303030"/>
                </a:solidFill>
              </a:rPr>
              <a:t>de crudo por día. </a:t>
            </a:r>
          </a:p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La capacidad máxima operativa es de </a:t>
            </a:r>
            <a:r>
              <a:rPr lang="es-EC" b="1" dirty="0">
                <a:solidFill>
                  <a:srgbClr val="303030"/>
                </a:solidFill>
              </a:rPr>
              <a:t>110 mil.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927835" y="5314670"/>
            <a:ext cx="2338385" cy="259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Sin infraestructura.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525651" y="1859934"/>
            <a:ext cx="2687569" cy="1333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Terminal de Cuenca </a:t>
            </a:r>
            <a:r>
              <a:rPr lang="es-EC" b="1" dirty="0">
                <a:solidFill>
                  <a:srgbClr val="303030"/>
                </a:solidFill>
              </a:rPr>
              <a:t>en emergencia.</a:t>
            </a:r>
          </a:p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b="1" dirty="0">
                <a:solidFill>
                  <a:srgbClr val="303030"/>
                </a:solidFill>
              </a:rPr>
              <a:t>Poliducto con fallas </a:t>
            </a:r>
            <a:r>
              <a:rPr lang="es-EC" dirty="0">
                <a:solidFill>
                  <a:srgbClr val="303030"/>
                </a:solidFill>
              </a:rPr>
              <a:t>estructurales de diseño, construcción y fiscalización.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8551864" y="2027888"/>
            <a:ext cx="3220817" cy="1126804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El proyecto está </a:t>
            </a:r>
            <a:r>
              <a:rPr lang="es-EC" b="1" dirty="0">
                <a:solidFill>
                  <a:srgbClr val="303030"/>
                </a:solidFill>
              </a:rPr>
              <a:t>sobredimensionado. </a:t>
            </a:r>
          </a:p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b="1" dirty="0">
                <a:solidFill>
                  <a:srgbClr val="303030"/>
                </a:solidFill>
              </a:rPr>
              <a:t>Obras civiles incompatibles </a:t>
            </a:r>
            <a:r>
              <a:rPr lang="es-EC" dirty="0">
                <a:solidFill>
                  <a:srgbClr val="303030"/>
                </a:solidFill>
              </a:rPr>
              <a:t>con almacenamiento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710365" y="5235295"/>
            <a:ext cx="2457448" cy="5163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Operación al </a:t>
            </a:r>
            <a:r>
              <a:rPr lang="es-EC" b="1" dirty="0">
                <a:solidFill>
                  <a:srgbClr val="303030"/>
                </a:solidFill>
              </a:rPr>
              <a:t>50%</a:t>
            </a:r>
            <a:r>
              <a:rPr lang="es-EC" dirty="0">
                <a:solidFill>
                  <a:srgbClr val="303030"/>
                </a:solidFill>
              </a:rPr>
              <a:t> y presenta hundimientos.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405187" y="262052"/>
            <a:ext cx="20646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2400" dirty="0">
                <a:solidFill>
                  <a:srgbClr val="1D8A8F"/>
                </a:solidFill>
              </a:rPr>
              <a:t>ESTADO ACTUAL</a:t>
            </a:r>
          </a:p>
        </p:txBody>
      </p:sp>
      <p:pic>
        <p:nvPicPr>
          <p:cNvPr id="25" name="Imagen 24" descr="plantilla ppt1-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87" y="3108526"/>
            <a:ext cx="10724440" cy="2063265"/>
          </a:xfrm>
          <a:prstGeom prst="rect">
            <a:avLst/>
          </a:prstGeom>
        </p:spPr>
      </p:pic>
      <p:cxnSp>
        <p:nvCxnSpPr>
          <p:cNvPr id="27" name="Conector recto 26"/>
          <p:cNvCxnSpPr/>
          <p:nvPr/>
        </p:nvCxnSpPr>
        <p:spPr>
          <a:xfrm>
            <a:off x="809903" y="1851838"/>
            <a:ext cx="2420659" cy="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4553902" y="1772235"/>
            <a:ext cx="2935599" cy="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8837082" y="2027888"/>
            <a:ext cx="2045231" cy="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2900642" y="5235295"/>
            <a:ext cx="1988858" cy="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6944006" y="5235295"/>
            <a:ext cx="1988858" cy="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94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46749" y="2521575"/>
            <a:ext cx="5788511" cy="2447300"/>
          </a:xfrm>
        </p:spPr>
        <p:txBody>
          <a:bodyPr>
            <a:normAutofit/>
          </a:bodyPr>
          <a:lstStyle/>
          <a:p>
            <a:r>
              <a:rPr lang="en-US" dirty="0"/>
              <a:t>REFINERÍA DE ESMERALDAS</a:t>
            </a:r>
            <a:br>
              <a:rPr lang="en-US" dirty="0"/>
            </a:br>
            <a:r>
              <a:rPr lang="es-PA" dirty="0"/>
              <a:t>Consorcio ICC-Tecnatom (España)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2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11755" y="1688358"/>
            <a:ext cx="3467002" cy="3411190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El 99% de los montos se contrató por Régimen Especial y solo el </a:t>
            </a:r>
            <a:r>
              <a:rPr lang="es-EC" b="1" dirty="0">
                <a:solidFill>
                  <a:srgbClr val="303030"/>
                </a:solidFill>
              </a:rPr>
              <a:t>1% por Licitación.</a:t>
            </a:r>
          </a:p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b="1" dirty="0">
                <a:solidFill>
                  <a:srgbClr val="303030"/>
                </a:solidFill>
              </a:rPr>
              <a:t>Los costos de implementación del proyecto NO fueron acordes a los precios del Mercado.  </a:t>
            </a:r>
          </a:p>
          <a:p>
            <a:pPr marL="285750" indent="-285750">
              <a:lnSpc>
                <a:spcPts val="2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Algunos proyectos alcanzaron hasta el </a:t>
            </a:r>
            <a:r>
              <a:rPr lang="es-EC" b="1" dirty="0">
                <a:solidFill>
                  <a:srgbClr val="303030"/>
                </a:solidFill>
              </a:rPr>
              <a:t>1.156 % de sobrecosto, </a:t>
            </a:r>
            <a:r>
              <a:rPr lang="es-EC" dirty="0">
                <a:solidFill>
                  <a:srgbClr val="303030"/>
                </a:solidFill>
              </a:rPr>
              <a:t>como el caso de la reparación integral del sistema eléctrico.</a:t>
            </a:r>
          </a:p>
          <a:p>
            <a:pPr marL="285750" indent="-285750">
              <a:lnSpc>
                <a:spcPts val="2000"/>
              </a:lnSpc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La unidad FCC tuvo un presupuesto de USD 370 MM, pero </a:t>
            </a:r>
            <a:r>
              <a:rPr lang="es-EC" b="1" dirty="0">
                <a:solidFill>
                  <a:srgbClr val="303030"/>
                </a:solidFill>
              </a:rPr>
              <a:t>el precio final fue de USD 680 MM. </a:t>
            </a:r>
            <a:endParaRPr lang="es-EC" dirty="0">
              <a:solidFill>
                <a:srgbClr val="30303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743129" y="5748291"/>
            <a:ext cx="4178872" cy="772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dirty="0">
                <a:solidFill>
                  <a:srgbClr val="303030"/>
                </a:solidFill>
              </a:rPr>
              <a:t>La empresa evaluadora recomienda la ejecución de </a:t>
            </a:r>
            <a:r>
              <a:rPr lang="es-EC" b="1" dirty="0">
                <a:solidFill>
                  <a:srgbClr val="303030"/>
                </a:solidFill>
              </a:rPr>
              <a:t>ocho proyectos por un monto de USD 172 MM, </a:t>
            </a:r>
            <a:r>
              <a:rPr lang="es-EC" dirty="0">
                <a:solidFill>
                  <a:srgbClr val="303030"/>
                </a:solidFill>
              </a:rPr>
              <a:t>para que opere al 100%.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743129" y="5344239"/>
            <a:ext cx="19557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b="1" dirty="0">
                <a:solidFill>
                  <a:srgbClr val="1D8A8F"/>
                </a:solidFill>
              </a:rPr>
              <a:t>RECOMENDACIONES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06541" y="1220050"/>
            <a:ext cx="24109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CONTRATACIÓN PÚBLICA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38189" y="5251906"/>
            <a:ext cx="354769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2400" dirty="0"/>
              <a:t>REFINERÍA DE ESMERALDAS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899593" y="1178309"/>
            <a:ext cx="110286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b="1" dirty="0"/>
              <a:t>INGENIERÍA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899594" y="1595295"/>
            <a:ext cx="5968338" cy="3090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s-EC" sz="1600" b="1" dirty="0">
                <a:solidFill>
                  <a:srgbClr val="303030"/>
                </a:solidFill>
              </a:rPr>
              <a:t>No hubo una planificación, diseño y construcción de acuerdo a estándares internacionales</a:t>
            </a:r>
            <a:r>
              <a:rPr lang="es-EC" sz="1600" dirty="0">
                <a:solidFill>
                  <a:srgbClr val="303030"/>
                </a:solidFill>
              </a:rPr>
              <a:t>, no se consideró un plan de acción integral sino parcial.</a:t>
            </a:r>
          </a:p>
          <a:p>
            <a:pPr marL="285750" indent="-28575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  <a:defRPr/>
            </a:pPr>
            <a:r>
              <a:rPr lang="es-EC" sz="1600" b="1" dirty="0">
                <a:solidFill>
                  <a:srgbClr val="303030"/>
                </a:solidFill>
              </a:rPr>
              <a:t>La rehabilitación no garantizó recuperar la capacidad de procesamiento de crudo. </a:t>
            </a:r>
            <a:r>
              <a:rPr lang="es-EC" sz="1600" dirty="0">
                <a:solidFill>
                  <a:srgbClr val="303030"/>
                </a:solidFill>
              </a:rPr>
              <a:t>Tampoco subió los niveles de carga de crudo, que datan de 1997 (110 mil barriles de crudo). </a:t>
            </a:r>
          </a:p>
          <a:p>
            <a:pPr marL="285750" indent="-28575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  <a:defRPr/>
            </a:pPr>
            <a:r>
              <a:rPr lang="es-EC" sz="1600" dirty="0">
                <a:solidFill>
                  <a:srgbClr val="303030"/>
                </a:solidFill>
              </a:rPr>
              <a:t>De 9 proyectos de la rehabilitación de la Refinería de Esmeraldas, que requerían ingeniería conceptual, </a:t>
            </a:r>
            <a:r>
              <a:rPr lang="es-EC" sz="1600" b="1" dirty="0">
                <a:solidFill>
                  <a:srgbClr val="303030"/>
                </a:solidFill>
              </a:rPr>
              <a:t>tan solo la tercera parte contó con ello.</a:t>
            </a:r>
            <a:endParaRPr lang="es-EC" sz="1600" dirty="0">
              <a:solidFill>
                <a:srgbClr val="303030"/>
              </a:solidFill>
            </a:endParaRPr>
          </a:p>
          <a:p>
            <a:pPr marL="285750" indent="-28575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  <a:defRPr/>
            </a:pPr>
            <a:r>
              <a:rPr lang="es-EC" sz="1600" b="1" dirty="0">
                <a:solidFill>
                  <a:srgbClr val="303030"/>
                </a:solidFill>
              </a:rPr>
              <a:t>Dada la baja confiabilidad operacional, se tienen paros no programados. </a:t>
            </a:r>
          </a:p>
          <a:p>
            <a:pPr marL="285750" indent="-28575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  <a:defRPr/>
            </a:pPr>
            <a:r>
              <a:rPr lang="es-EC" sz="1600" b="1" dirty="0">
                <a:solidFill>
                  <a:srgbClr val="303030"/>
                </a:solidFill>
              </a:rPr>
              <a:t>Insuficiente capacidad de autogeneración de energía eléctrica.</a:t>
            </a:r>
          </a:p>
          <a:p>
            <a:pPr marL="285750" indent="-28575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  <a:defRPr/>
            </a:pPr>
            <a:r>
              <a:rPr lang="es-EC" sz="1600" b="1" dirty="0">
                <a:solidFill>
                  <a:srgbClr val="303030"/>
                </a:solidFill>
              </a:rPr>
              <a:t>Importantes pérdidas de oportunidad por el estado crítico de </a:t>
            </a:r>
            <a:r>
              <a:rPr lang="es-EC" sz="1600" b="1" dirty="0" err="1">
                <a:solidFill>
                  <a:srgbClr val="303030"/>
                </a:solidFill>
              </a:rPr>
              <a:t>tanquería</a:t>
            </a:r>
            <a:r>
              <a:rPr lang="es-EC" sz="1600" b="1" dirty="0">
                <a:solidFill>
                  <a:srgbClr val="303030"/>
                </a:solidFill>
              </a:rPr>
              <a:t> de almacenamiento de crudo y de combustibles.   </a:t>
            </a:r>
            <a:endParaRPr lang="es-EC" sz="1600" dirty="0">
              <a:solidFill>
                <a:srgbClr val="303030"/>
              </a:solidFill>
            </a:endParaRPr>
          </a:p>
        </p:txBody>
      </p:sp>
      <p:pic>
        <p:nvPicPr>
          <p:cNvPr id="15" name="Imagen 14" descr="plantilla ppt1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183" y="1085951"/>
            <a:ext cx="3663696" cy="51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4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8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DEC41C-6630-BB4F-BDFE-4AF345B981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531" y="1712616"/>
            <a:ext cx="11512402" cy="422442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55530" y="1174808"/>
            <a:ext cx="354769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2400" dirty="0"/>
              <a:t>REFINERÍA DE ESMERALDAS</a:t>
            </a:r>
          </a:p>
        </p:txBody>
      </p:sp>
    </p:spTree>
    <p:extLst>
      <p:ext uri="{BB962C8B-B14F-4D97-AF65-F5344CB8AC3E}">
        <p14:creationId xmlns:p14="http://schemas.microsoft.com/office/powerpoint/2010/main" val="415239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9577-EDE4-8942-A2C4-41DDD24198AF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55530" y="1174808"/>
            <a:ext cx="354769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2400" dirty="0"/>
              <a:t>REFINERÍA DE ESMERALDAS</a:t>
            </a:r>
          </a:p>
        </p:txBody>
      </p:sp>
      <p:pic>
        <p:nvPicPr>
          <p:cNvPr id="6" name="Imagen 5" descr="PLANTA DE AZUFRE-016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530" y="1695582"/>
            <a:ext cx="11512402" cy="40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72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ERNNR">
      <a:dk1>
        <a:srgbClr val="075884"/>
      </a:dk1>
      <a:lt1>
        <a:sysClr val="window" lastClr="FFFFFF"/>
      </a:lt1>
      <a:dk2>
        <a:srgbClr val="303030"/>
      </a:dk2>
      <a:lt2>
        <a:srgbClr val="EEECE1"/>
      </a:lt2>
      <a:accent1>
        <a:srgbClr val="FDCF0B"/>
      </a:accent1>
      <a:accent2>
        <a:srgbClr val="1D8A8F"/>
      </a:accent2>
      <a:accent3>
        <a:srgbClr val="9BBB59"/>
      </a:accent3>
      <a:accent4>
        <a:srgbClr val="8064A2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MERNNR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/>
          </a:solidFill>
          <a:prstDash val="solid"/>
        </a:ln>
      </a:spPr>
      <a:bodyPr lIns="36000" tIns="36000" rIns="36000" bIns="36000" rtlCol="0" anchor="t"/>
      <a:lstStyle>
        <a:defPPr>
          <a:spcBef>
            <a:spcPts val="300"/>
          </a:spcBef>
          <a:defRPr sz="12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61926</TotalTime>
  <Words>1421</Words>
  <Application>Microsoft Office PowerPoint</Application>
  <PresentationFormat>Panorámica</PresentationFormat>
  <Paragraphs>213</Paragraphs>
  <Slides>31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RESULTADOS GENERALES DEL PROCESO DE EVALUACIÓN TÉCNICA A CINCO PROYECTOS DEL SECTOR HIDROCARBURÍFERO</vt:lpstr>
      <vt:lpstr>Presentación de PowerPoint</vt:lpstr>
      <vt:lpstr>Presentación de PowerPoint</vt:lpstr>
      <vt:lpstr>Presentación de PowerPoint</vt:lpstr>
      <vt:lpstr>Presentación de PowerPoint</vt:lpstr>
      <vt:lpstr>REFINERÍA DE ESMERALDAS Consorcio ICC-Tecnatom (España)</vt:lpstr>
      <vt:lpstr>Presentación de PowerPoint</vt:lpstr>
      <vt:lpstr>Presentación de PowerPoint</vt:lpstr>
      <vt:lpstr>Presentación de PowerPoint</vt:lpstr>
      <vt:lpstr>Presentación de PowerPoint</vt:lpstr>
      <vt:lpstr>REFINERÍA DEL PACÍFICO - RDP  RSP Energy LTD (Reino Unido)</vt:lpstr>
      <vt:lpstr>Presentación de PowerPoint</vt:lpstr>
      <vt:lpstr>Presentación de PowerPoint</vt:lpstr>
      <vt:lpstr>Presentación de PowerPoint</vt:lpstr>
      <vt:lpstr>POLIDUCTO PASCUALES – CUENCA ABS Group Consulting INC. (EE.UU)</vt:lpstr>
      <vt:lpstr>Presentación de PowerPoint</vt:lpstr>
      <vt:lpstr>Presentación de PowerPoint</vt:lpstr>
      <vt:lpstr>Presentación de PowerPoint</vt:lpstr>
      <vt:lpstr>Presentación de PowerPoint</vt:lpstr>
      <vt:lpstr>PLANTA DE LICUEFACCIÓN  BAJO ALTO Consorcio ICC-Tecnatom (España)</vt:lpstr>
      <vt:lpstr>Presentación de PowerPoint</vt:lpstr>
      <vt:lpstr>Presentación de PowerPoint</vt:lpstr>
      <vt:lpstr>Presentación de PowerPoint</vt:lpstr>
      <vt:lpstr>Presentación de PowerPoint</vt:lpstr>
      <vt:lpstr>TERMINAL MARÍTIMO MONTEVERDE Consorcio ICC-Tecnatom (España)</vt:lpstr>
      <vt:lpstr>Presentación de PowerPoint</vt:lpstr>
      <vt:lpstr>Presentación de PowerPoint</vt:lpstr>
      <vt:lpstr>Presentación de PowerPoint</vt:lpstr>
      <vt:lpstr>ACCIONES INMEDIATAS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iMac</dc:creator>
  <cp:lastModifiedBy>593987000435</cp:lastModifiedBy>
  <cp:revision>756</cp:revision>
  <cp:lastPrinted>2019-01-06T14:51:00Z</cp:lastPrinted>
  <dcterms:created xsi:type="dcterms:W3CDTF">2016-05-16T16:58:42Z</dcterms:created>
  <dcterms:modified xsi:type="dcterms:W3CDTF">2019-01-06T21:07:54Z</dcterms:modified>
</cp:coreProperties>
</file>